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4" r:id="rId2"/>
    <p:sldId id="351" r:id="rId3"/>
    <p:sldId id="373" r:id="rId4"/>
    <p:sldId id="355" r:id="rId5"/>
    <p:sldId id="391" r:id="rId6"/>
    <p:sldId id="374" r:id="rId7"/>
    <p:sldId id="375" r:id="rId8"/>
    <p:sldId id="376" r:id="rId9"/>
    <p:sldId id="377" r:id="rId10"/>
    <p:sldId id="378" r:id="rId11"/>
    <p:sldId id="390" r:id="rId12"/>
    <p:sldId id="357" r:id="rId13"/>
    <p:sldId id="379" r:id="rId14"/>
    <p:sldId id="380" r:id="rId15"/>
    <p:sldId id="382" r:id="rId16"/>
    <p:sldId id="381" r:id="rId17"/>
    <p:sldId id="383" r:id="rId18"/>
    <p:sldId id="385" r:id="rId19"/>
    <p:sldId id="384" r:id="rId20"/>
    <p:sldId id="386" r:id="rId21"/>
    <p:sldId id="387" r:id="rId22"/>
    <p:sldId id="388" r:id="rId23"/>
    <p:sldId id="392" r:id="rId24"/>
    <p:sldId id="389" r:id="rId25"/>
    <p:sldId id="352" r:id="rId26"/>
    <p:sldId id="348" r:id="rId27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B6905"/>
    <a:srgbClr val="692AA2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7696" autoAdjust="0"/>
  </p:normalViewPr>
  <p:slideViewPr>
    <p:cSldViewPr>
      <p:cViewPr varScale="1">
        <p:scale>
          <a:sx n="57" d="100"/>
          <a:sy n="57" d="100"/>
        </p:scale>
        <p:origin x="892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01/04/2022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https://wowitloveithaveit.com/blogs/seo-software-tutorials/best-social-media-exchange-sites-list-for-2020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424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 Kietzmann, Jan H.; Kristopher Hermkens (2011). "Social media? Get serious! Understanding the functional building blocks of social media". Business Horizons (Submitted manuscript). 54 (3): 241–251. doi:10.1016/j.bushor.2011.01.005.</a:t>
            </a:r>
          </a:p>
          <a:p>
            <a:r>
              <a:rPr lang="en-ID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 Obar, Jonathan A.; Wildman, Steve (2015). "Social media definition and the governance challenge: An introduction to the special issue". Telecommunications Policy. 39 (9): 745–e669. doi:10.2139/ssrn.2647377.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9072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998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Source:</a:t>
            </a:r>
            <a:r>
              <a:rPr lang="en-ID" baseline="0" smtClean="0"/>
              <a:t> </a:t>
            </a:r>
            <a:r>
              <a:rPr lang="en-ID" smtClean="0"/>
              <a:t>https://blog.hootsuite.com/social-media-data-collection/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25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>
                <a:solidFill>
                  <a:srgbClr val="000000"/>
                </a:solidFill>
              </a:defRPr>
            </a:lvl1pPr>
            <a:lvl2pPr marL="895350" indent="-438150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347788" indent="-433388"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3pPr>
            <a:lvl4pPr marL="1790700" indent="-419100">
              <a:buFont typeface="Wingdings" panose="05000000000000000000" pitchFamily="2" charset="2"/>
              <a:buChar char="v"/>
              <a:defRPr>
                <a:solidFill>
                  <a:srgbClr val="000000"/>
                </a:solidFill>
              </a:defRPr>
            </a:lvl4pPr>
            <a:lvl5pPr marL="2243138" indent="-414338">
              <a:buFont typeface="Wingdings" panose="05000000000000000000" pitchFamily="2" charset="2"/>
              <a:buChar char="Ø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1384" y="4149080"/>
            <a:ext cx="10945216" cy="1512168"/>
          </a:xfrm>
        </p:spPr>
        <p:txBody>
          <a:bodyPr/>
          <a:lstStyle/>
          <a:p>
            <a:r>
              <a:rPr lang="es-ES" sz="5400" b="1" smtClean="0"/>
              <a:t>ANALISIS MEDIA SOSIAL DAN DIGITAL</a:t>
            </a:r>
            <a:endParaRPr lang="id-ID" sz="4400" b="1" smtClean="0"/>
          </a:p>
          <a:p>
            <a:r>
              <a:rPr lang="id-ID" sz="3600" b="1" smtClean="0"/>
              <a:t>[</a:t>
            </a:r>
            <a:r>
              <a:rPr lang="en-ID" sz="3600" b="1" smtClean="0"/>
              <a:t>SI010</a:t>
            </a:r>
            <a:r>
              <a:rPr lang="en-ID" sz="3600" b="1"/>
              <a:t> –</a:t>
            </a:r>
            <a:r>
              <a:rPr lang="en-ID" sz="3600" b="1" smtClean="0"/>
              <a:t> 3</a:t>
            </a:r>
            <a:r>
              <a:rPr lang="id-ID" sz="3600" b="1" smtClean="0"/>
              <a:t> SKS </a:t>
            </a:r>
            <a:r>
              <a:rPr lang="en-ID" sz="3600" b="1" smtClean="0"/>
              <a:t>– S2 ILMU KOMPUTER</a:t>
            </a:r>
            <a:r>
              <a:rPr lang="id-ID" sz="3600" b="1" smtClean="0"/>
              <a:t>]</a:t>
            </a:r>
            <a:endParaRPr lang="id-ID" sz="3600" b="1" dirty="0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Social Media in Indonesia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72816"/>
            <a:ext cx="7629872" cy="3528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8904312" y="2259739"/>
            <a:ext cx="2520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spent 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social media platform is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31.4 hours / month</a:t>
            </a:r>
            <a:endParaRPr lang="en-ID" sz="3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>
                <a:solidFill>
                  <a:srgbClr val="000000"/>
                </a:solidFill>
              </a:rPr>
              <a:t>Types of Social Media</a:t>
            </a:r>
            <a:endParaRPr lang="en-ID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91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Types of Social Media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Social Networking Sites</a:t>
            </a:r>
          </a:p>
          <a:p>
            <a:pPr lvl="1"/>
            <a:r>
              <a:rPr lang="en-GB" smtClean="0"/>
              <a:t>Focused </a:t>
            </a:r>
            <a:r>
              <a:rPr lang="en-GB"/>
              <a:t>on online </a:t>
            </a:r>
            <a:r>
              <a:rPr lang="en-GB">
                <a:solidFill>
                  <a:srgbClr val="FF0000"/>
                </a:solidFill>
              </a:rPr>
              <a:t>social relationships </a:t>
            </a:r>
            <a:r>
              <a:rPr lang="en-GB"/>
              <a:t>among </a:t>
            </a:r>
            <a:r>
              <a:rPr lang="en-GB" smtClean="0"/>
              <a:t>users</a:t>
            </a:r>
          </a:p>
          <a:p>
            <a:pPr lvl="1"/>
            <a:r>
              <a:rPr lang="en-GB" smtClean="0"/>
              <a:t>Allow users </a:t>
            </a:r>
            <a:r>
              <a:rPr lang="en-GB"/>
              <a:t>to </a:t>
            </a:r>
            <a:endParaRPr lang="en-GB" smtClean="0"/>
          </a:p>
          <a:p>
            <a:pPr lvl="2"/>
            <a:r>
              <a:rPr lang="en-GB" smtClean="0"/>
              <a:t>(</a:t>
            </a:r>
            <a:r>
              <a:rPr lang="en-GB"/>
              <a:t>1) construct a public or semipublic profile, </a:t>
            </a:r>
            <a:endParaRPr lang="en-GB" smtClean="0"/>
          </a:p>
          <a:p>
            <a:pPr lvl="2"/>
            <a:r>
              <a:rPr lang="en-GB" smtClean="0"/>
              <a:t>(</a:t>
            </a:r>
            <a:r>
              <a:rPr lang="en-GB"/>
              <a:t>2) establish </a:t>
            </a:r>
            <a:r>
              <a:rPr lang="en-GB" smtClean="0"/>
              <a:t>links (friendship</a:t>
            </a:r>
            <a:r>
              <a:rPr lang="en-GB"/>
              <a:t>) and relationships with other SNS users, and </a:t>
            </a:r>
            <a:endParaRPr lang="en-GB" smtClean="0"/>
          </a:p>
          <a:p>
            <a:pPr lvl="2"/>
            <a:r>
              <a:rPr lang="en-GB" smtClean="0"/>
              <a:t>(</a:t>
            </a:r>
            <a:r>
              <a:rPr lang="en-GB"/>
              <a:t>3) view </a:t>
            </a:r>
            <a:r>
              <a:rPr lang="en-GB" smtClean="0"/>
              <a:t>and traverse </a:t>
            </a:r>
            <a:r>
              <a:rPr lang="en-GB"/>
              <a:t>their list of connections and those made by others within </a:t>
            </a:r>
            <a:r>
              <a:rPr lang="en-GB" smtClean="0"/>
              <a:t>the system.</a:t>
            </a:r>
            <a:endParaRPr lang="en-GB"/>
          </a:p>
          <a:p>
            <a:pPr lvl="1"/>
            <a:r>
              <a:rPr lang="en-GB" smtClean="0"/>
              <a:t>Examples: Facebook, Google+, Linkedin</a:t>
            </a:r>
          </a:p>
          <a:p>
            <a:pPr lvl="1"/>
            <a:endParaRPr lang="en-GB" smtClean="0"/>
          </a:p>
        </p:txBody>
      </p:sp>
      <p:grpSp>
        <p:nvGrpSpPr>
          <p:cNvPr id="7" name="Group 6"/>
          <p:cNvGrpSpPr/>
          <p:nvPr/>
        </p:nvGrpSpPr>
        <p:grpSpPr>
          <a:xfrm>
            <a:off x="3287688" y="4960640"/>
            <a:ext cx="5546351" cy="1491594"/>
            <a:chOff x="3287688" y="4960640"/>
            <a:chExt cx="5546351" cy="1491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7688" y="4960640"/>
              <a:ext cx="1440160" cy="14401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880" y="4960640"/>
              <a:ext cx="2088232" cy="149159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3879" y="4960640"/>
              <a:ext cx="1440160" cy="144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1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Types of Social Media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Content Communities</a:t>
            </a:r>
          </a:p>
          <a:p>
            <a:pPr lvl="1"/>
            <a:r>
              <a:rPr lang="en-GB" smtClean="0"/>
              <a:t>A group </a:t>
            </a:r>
            <a:r>
              <a:rPr lang="en-GB"/>
              <a:t>of people </a:t>
            </a:r>
            <a:r>
              <a:rPr lang="en-GB" b="1">
                <a:solidFill>
                  <a:srgbClr val="FF0000"/>
                </a:solidFill>
              </a:rPr>
              <a:t>coalescing online around </a:t>
            </a:r>
            <a:r>
              <a:rPr lang="en-GB"/>
              <a:t>an object of interest held </a:t>
            </a:r>
            <a:r>
              <a:rPr lang="en-GB" smtClean="0"/>
              <a:t>in common</a:t>
            </a:r>
            <a:r>
              <a:rPr lang="en-GB"/>
              <a:t>. The object can be just about anything for example, </a:t>
            </a:r>
            <a:r>
              <a:rPr lang="en-GB" b="1" smtClean="0"/>
              <a:t>photos</a:t>
            </a:r>
            <a:r>
              <a:rPr lang="en-GB" smtClean="0"/>
              <a:t>, </a:t>
            </a:r>
            <a:r>
              <a:rPr lang="en-GB" b="1" smtClean="0"/>
              <a:t>videos</a:t>
            </a:r>
            <a:r>
              <a:rPr lang="en-GB"/>
              <a:t>, </a:t>
            </a:r>
            <a:r>
              <a:rPr lang="en-GB" b="1"/>
              <a:t>links</a:t>
            </a:r>
            <a:r>
              <a:rPr lang="en-GB"/>
              <a:t>, </a:t>
            </a:r>
            <a:r>
              <a:rPr lang="en-GB" b="1"/>
              <a:t>topic</a:t>
            </a:r>
            <a:r>
              <a:rPr lang="en-GB"/>
              <a:t> or issue, and is often organized and developed in a </a:t>
            </a:r>
            <a:r>
              <a:rPr lang="en-GB" smtClean="0"/>
              <a:t>way that </a:t>
            </a:r>
            <a:r>
              <a:rPr lang="en-GB"/>
              <a:t>either includes social network elements or makes them central to </a:t>
            </a:r>
            <a:r>
              <a:rPr lang="en-GB" smtClean="0"/>
              <a:t>the content.</a:t>
            </a:r>
            <a:endParaRPr lang="en-GB"/>
          </a:p>
          <a:p>
            <a:pPr lvl="1"/>
            <a:r>
              <a:rPr lang="en-GB" smtClean="0"/>
              <a:t>Examples: Youtube, Instagram, Flickr, etc</a:t>
            </a:r>
          </a:p>
          <a:p>
            <a:pPr lvl="1"/>
            <a:endParaRPr lang="en-GB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9936" y="4855888"/>
            <a:ext cx="1368152" cy="144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5867" y="4855888"/>
            <a:ext cx="1872208" cy="1491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65" y="4999903"/>
            <a:ext cx="1314792" cy="13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9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Types of Social Media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Blogs</a:t>
            </a:r>
          </a:p>
          <a:p>
            <a:pPr lvl="1"/>
            <a:r>
              <a:rPr lang="en-GB" b="1" smtClean="0">
                <a:solidFill>
                  <a:srgbClr val="FF0000"/>
                </a:solidFill>
              </a:rPr>
              <a:t>Online personal </a:t>
            </a:r>
            <a:r>
              <a:rPr lang="en-GB" b="1">
                <a:solidFill>
                  <a:srgbClr val="FF0000"/>
                </a:solidFill>
              </a:rPr>
              <a:t>space or website </a:t>
            </a:r>
            <a:r>
              <a:rPr lang="en-GB"/>
              <a:t>where an individual (</a:t>
            </a:r>
            <a:r>
              <a:rPr lang="en-GB" smtClean="0"/>
              <a:t>or organization</a:t>
            </a:r>
            <a:r>
              <a:rPr lang="en-GB"/>
              <a:t>) posts content (text, images, videos, and links to other </a:t>
            </a:r>
            <a:r>
              <a:rPr lang="en-GB" smtClean="0"/>
              <a:t>sites) and </a:t>
            </a:r>
            <a:r>
              <a:rPr lang="en-GB"/>
              <a:t>expresses opinions on matters of personal (or organizational) interest </a:t>
            </a:r>
            <a:r>
              <a:rPr lang="en-GB" smtClean="0"/>
              <a:t>on a </a:t>
            </a:r>
            <a:r>
              <a:rPr lang="en-GB"/>
              <a:t>regular </a:t>
            </a:r>
            <a:r>
              <a:rPr lang="en-GB" smtClean="0"/>
              <a:t>basis.</a:t>
            </a:r>
          </a:p>
          <a:p>
            <a:pPr lvl="1"/>
            <a:r>
              <a:rPr lang="en-GB" smtClean="0"/>
              <a:t>Main features:</a:t>
            </a:r>
          </a:p>
          <a:p>
            <a:pPr lvl="2"/>
            <a:r>
              <a:rPr lang="en-GB" b="1" smtClean="0"/>
              <a:t>Interactivity</a:t>
            </a:r>
            <a:r>
              <a:rPr lang="en-GB" smtClean="0"/>
              <a:t> —</a:t>
            </a:r>
            <a:r>
              <a:rPr lang="en-GB"/>
              <a:t>Readers have the ability to leave comments in response to </a:t>
            </a:r>
            <a:r>
              <a:rPr lang="en-GB" smtClean="0"/>
              <a:t>a blog </a:t>
            </a:r>
            <a:r>
              <a:rPr lang="en-GB"/>
              <a:t>post</a:t>
            </a:r>
            <a:r>
              <a:rPr lang="en-GB" smtClean="0"/>
              <a:t>.</a:t>
            </a:r>
          </a:p>
          <a:p>
            <a:pPr lvl="2"/>
            <a:r>
              <a:rPr lang="en-GB" b="1" smtClean="0"/>
              <a:t>Archives</a:t>
            </a:r>
            <a:r>
              <a:rPr lang="en-GB" smtClean="0"/>
              <a:t> —</a:t>
            </a:r>
            <a:r>
              <a:rPr lang="en-GB"/>
              <a:t>Blogs provide archives of past blog entries stored </a:t>
            </a:r>
            <a:r>
              <a:rPr lang="en-GB" smtClean="0"/>
              <a:t>in reverse </a:t>
            </a:r>
            <a:r>
              <a:rPr lang="en-GB"/>
              <a:t>chronological order (that is, the most recent appears first).</a:t>
            </a:r>
          </a:p>
          <a:p>
            <a:pPr lvl="2"/>
            <a:r>
              <a:rPr lang="en-GB" b="1" smtClean="0"/>
              <a:t>Subscription</a:t>
            </a:r>
            <a:r>
              <a:rPr lang="en-GB" smtClean="0"/>
              <a:t> —</a:t>
            </a:r>
            <a:r>
              <a:rPr lang="en-GB"/>
              <a:t>Internet users can subscribe to blogs. </a:t>
            </a:r>
          </a:p>
          <a:p>
            <a:pPr lvl="2"/>
            <a:r>
              <a:rPr lang="en-GB" b="1" smtClean="0"/>
              <a:t>Focused</a:t>
            </a:r>
            <a:r>
              <a:rPr lang="en-GB" smtClean="0"/>
              <a:t> —</a:t>
            </a:r>
            <a:r>
              <a:rPr lang="en-GB"/>
              <a:t>Most blogs are focused on a certain area of interest</a:t>
            </a:r>
          </a:p>
          <a:p>
            <a:pPr lvl="1"/>
            <a:r>
              <a:rPr lang="en-GB" smtClean="0"/>
              <a:t>Examples of blogging platform: Wordpress, Blogger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6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Example of Blogs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92" y="1556792"/>
            <a:ext cx="8847615" cy="4953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02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Types of Social Media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Microbloggings</a:t>
            </a:r>
          </a:p>
          <a:p>
            <a:pPr lvl="1"/>
            <a:r>
              <a:rPr lang="en-GB" smtClean="0"/>
              <a:t>A </a:t>
            </a:r>
            <a:r>
              <a:rPr lang="en-GB" b="1" smtClean="0">
                <a:solidFill>
                  <a:srgbClr val="FF0000"/>
                </a:solidFill>
              </a:rPr>
              <a:t>miniature </a:t>
            </a:r>
            <a:r>
              <a:rPr lang="en-GB" b="1">
                <a:solidFill>
                  <a:srgbClr val="FF0000"/>
                </a:solidFill>
              </a:rPr>
              <a:t>version of blogging </a:t>
            </a:r>
            <a:r>
              <a:rPr lang="en-GB"/>
              <a:t>that allows users </a:t>
            </a:r>
            <a:r>
              <a:rPr lang="en-GB" smtClean="0"/>
              <a:t>to exchange/publish </a:t>
            </a:r>
            <a:r>
              <a:rPr lang="en-GB"/>
              <a:t>brief messages, including text, images, or links to </a:t>
            </a:r>
            <a:r>
              <a:rPr lang="en-GB" smtClean="0"/>
              <a:t>other websites</a:t>
            </a:r>
            <a:r>
              <a:rPr lang="en-GB" smtClean="0"/>
              <a:t>.</a:t>
            </a:r>
          </a:p>
          <a:p>
            <a:pPr lvl="1"/>
            <a:r>
              <a:rPr lang="en-GB"/>
              <a:t>Micro-blogs </a:t>
            </a:r>
            <a:r>
              <a:rPr lang="en-GB" smtClean="0"/>
              <a:t>allow </a:t>
            </a:r>
            <a:r>
              <a:rPr lang="en-GB"/>
              <a:t>users to exchange </a:t>
            </a:r>
            <a:r>
              <a:rPr lang="en-GB">
                <a:solidFill>
                  <a:srgbClr val="FF0000"/>
                </a:solidFill>
              </a:rPr>
              <a:t>small elements of content </a:t>
            </a:r>
            <a:r>
              <a:rPr lang="en-GB"/>
              <a:t>such as short sentences, individual images, or </a:t>
            </a:r>
            <a:r>
              <a:rPr lang="en-GB"/>
              <a:t>video </a:t>
            </a:r>
            <a:r>
              <a:rPr lang="en-GB" smtClean="0"/>
              <a:t>links, which </a:t>
            </a:r>
            <a:r>
              <a:rPr lang="en-GB"/>
              <a:t>may be the major reason for their </a:t>
            </a:r>
            <a:r>
              <a:rPr lang="en-GB"/>
              <a:t>popularity</a:t>
            </a:r>
            <a:r>
              <a:rPr lang="en-GB" smtClean="0"/>
              <a:t>. These </a:t>
            </a:r>
            <a:r>
              <a:rPr lang="en-GB"/>
              <a:t>small messages are sometimes called micro posts</a:t>
            </a:r>
            <a:endParaRPr lang="en-GB"/>
          </a:p>
          <a:p>
            <a:pPr lvl="1"/>
            <a:r>
              <a:rPr lang="en-GB"/>
              <a:t>Examples: Twitter, Tumblr, </a:t>
            </a:r>
            <a:r>
              <a:rPr lang="en-GB" smtClean="0"/>
              <a:t>Pinterest, </a:t>
            </a:r>
            <a:r>
              <a:rPr lang="en-GB" smtClean="0"/>
              <a:t>etc</a:t>
            </a:r>
            <a:endParaRPr lang="en-GB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7848" y="4925866"/>
            <a:ext cx="1440160" cy="1440160"/>
          </a:xfrm>
          <a:prstGeom prst="rect">
            <a:avLst/>
          </a:prstGeom>
        </p:spPr>
      </p:pic>
      <p:pic>
        <p:nvPicPr>
          <p:cNvPr id="1026" name="Picture 2" descr="Pinterest Logo Png - Free Transparent PNG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5064183"/>
            <a:ext cx="1163526" cy="116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mblr Logo Icon, Transparent Tumblr Logo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26" y="5085865"/>
            <a:ext cx="1212031" cy="12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Types of Social Media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Online Collaboration Projects</a:t>
            </a:r>
          </a:p>
          <a:p>
            <a:pPr lvl="1"/>
            <a:r>
              <a:rPr lang="en-GB" smtClean="0"/>
              <a:t>Online collaborative </a:t>
            </a:r>
            <a:r>
              <a:rPr lang="en-GB"/>
              <a:t>projects/tools allow people to </a:t>
            </a:r>
            <a:r>
              <a:rPr lang="en-GB">
                <a:solidFill>
                  <a:srgbClr val="FF0000"/>
                </a:solidFill>
              </a:rPr>
              <a:t>plan, coordinate, add, </a:t>
            </a:r>
            <a:r>
              <a:rPr lang="en-GB" smtClean="0">
                <a:solidFill>
                  <a:srgbClr val="FF0000"/>
                </a:solidFill>
              </a:rPr>
              <a:t>control, and </a:t>
            </a:r>
            <a:r>
              <a:rPr lang="en-GB">
                <a:solidFill>
                  <a:srgbClr val="FF0000"/>
                </a:solidFill>
              </a:rPr>
              <a:t>monitor</a:t>
            </a:r>
            <a:r>
              <a:rPr lang="en-GB"/>
              <a:t> content in collaboration with others. </a:t>
            </a:r>
            <a:endParaRPr lang="en-GB" smtClean="0"/>
          </a:p>
          <a:p>
            <a:pPr lvl="1"/>
            <a:r>
              <a:rPr lang="en-GB" smtClean="0"/>
              <a:t>At </a:t>
            </a:r>
            <a:r>
              <a:rPr lang="en-GB"/>
              <a:t>the core of the </a:t>
            </a:r>
            <a:r>
              <a:rPr lang="en-GB" smtClean="0"/>
              <a:t>online collaborative </a:t>
            </a:r>
            <a:r>
              <a:rPr lang="en-GB"/>
              <a:t>projects is the concept of wiki. A </a:t>
            </a:r>
            <a:r>
              <a:rPr lang="en-GB" b="1">
                <a:solidFill>
                  <a:srgbClr val="FF0000"/>
                </a:solidFill>
              </a:rPr>
              <a:t>wiki</a:t>
            </a:r>
            <a:r>
              <a:rPr lang="en-GB"/>
              <a:t> is a type online </a:t>
            </a:r>
            <a:r>
              <a:rPr lang="en-GB" smtClean="0"/>
              <a:t>content management </a:t>
            </a:r>
            <a:r>
              <a:rPr lang="en-GB"/>
              <a:t>system that allows users to add, modify, or delete </a:t>
            </a:r>
            <a:r>
              <a:rPr lang="en-GB" smtClean="0"/>
              <a:t>content simultaneously </a:t>
            </a:r>
            <a:r>
              <a:rPr lang="en-GB"/>
              <a:t>in collaboration with </a:t>
            </a:r>
            <a:r>
              <a:rPr lang="en-GB" smtClean="0"/>
              <a:t>others</a:t>
            </a:r>
          </a:p>
          <a:p>
            <a:pPr lvl="1"/>
            <a:r>
              <a:rPr lang="en-GB" smtClean="0"/>
              <a:t>Examples: Wikipedia, Github, etc</a:t>
            </a:r>
          </a:p>
        </p:txBody>
      </p:sp>
      <p:pic>
        <p:nvPicPr>
          <p:cNvPr id="2050" name="Picture 2" descr="File:Wikipedia-logo-v2-en.svg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4890016"/>
            <a:ext cx="1308576" cy="15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 Png - Cat, Transparent Png , Transparent Png Image - PNGitem | Github  logo, Github, ?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249" y="4846471"/>
            <a:ext cx="1675010" cy="15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9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Types of Social Media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/>
              <a:t>Folksonomies or Social Tagging</a:t>
            </a:r>
            <a:endParaRPr lang="en-GB" b="1" smtClean="0"/>
          </a:p>
          <a:p>
            <a:pPr lvl="1"/>
            <a:r>
              <a:rPr lang="en-GB" smtClean="0"/>
              <a:t>Also </a:t>
            </a:r>
            <a:r>
              <a:rPr lang="en-GB"/>
              <a:t>known as </a:t>
            </a:r>
            <a:r>
              <a:rPr lang="en-GB" b="1">
                <a:solidFill>
                  <a:srgbClr val="FF0000"/>
                </a:solidFill>
              </a:rPr>
              <a:t>collaborative </a:t>
            </a:r>
            <a:r>
              <a:rPr lang="en-GB" b="1">
                <a:solidFill>
                  <a:srgbClr val="FF0000"/>
                </a:solidFill>
              </a:rPr>
              <a:t>tagging</a:t>
            </a:r>
            <a:r>
              <a:rPr lang="en-GB" smtClean="0"/>
              <a:t>, </a:t>
            </a:r>
            <a:r>
              <a:rPr lang="en-GB"/>
              <a:t>social classification, social indexing, and </a:t>
            </a:r>
            <a:r>
              <a:rPr lang="en-GB"/>
              <a:t>social </a:t>
            </a:r>
            <a:r>
              <a:rPr lang="en-GB" smtClean="0"/>
              <a:t>tagging</a:t>
            </a:r>
          </a:p>
          <a:p>
            <a:pPr lvl="1"/>
            <a:r>
              <a:rPr lang="en-GB" smtClean="0"/>
              <a:t>Organizing </a:t>
            </a:r>
            <a:r>
              <a:rPr lang="en-GB"/>
              <a:t>data and content (through tagging) from a </a:t>
            </a:r>
            <a:r>
              <a:rPr lang="en-GB">
                <a:solidFill>
                  <a:srgbClr val="FF0000"/>
                </a:solidFill>
              </a:rPr>
              <a:t>user’s perspective</a:t>
            </a:r>
            <a:r>
              <a:rPr lang="en-GB"/>
              <a:t>.</a:t>
            </a:r>
          </a:p>
          <a:p>
            <a:pPr lvl="1"/>
            <a:r>
              <a:rPr lang="en-GB" smtClean="0"/>
              <a:t>Allows </a:t>
            </a:r>
            <a:r>
              <a:rPr lang="en-GB"/>
              <a:t>users </a:t>
            </a:r>
            <a:r>
              <a:rPr lang="en-GB"/>
              <a:t>to </a:t>
            </a:r>
            <a:r>
              <a:rPr lang="en-GB" smtClean="0"/>
              <a:t>tag, organize</a:t>
            </a:r>
            <a:r>
              <a:rPr lang="en-GB"/>
              <a:t>, classify, and share content (web addresses or sites) in </a:t>
            </a:r>
            <a:r>
              <a:rPr lang="en-GB"/>
              <a:t>their </a:t>
            </a:r>
            <a:r>
              <a:rPr lang="en-GB" smtClean="0"/>
              <a:t>own unique </a:t>
            </a:r>
            <a:r>
              <a:rPr lang="en-GB"/>
              <a:t>ways</a:t>
            </a:r>
          </a:p>
          <a:p>
            <a:pPr lvl="1"/>
            <a:r>
              <a:rPr lang="en-GB" smtClean="0"/>
              <a:t>Examples</a:t>
            </a:r>
            <a:r>
              <a:rPr lang="en-GB" smtClean="0"/>
              <a:t>: </a:t>
            </a:r>
            <a:r>
              <a:rPr lang="en-GB" smtClean="0"/>
              <a:t>Del.icio.us, Pinterest, Bibsonomy, </a:t>
            </a:r>
            <a:r>
              <a:rPr lang="en-GB" smtClean="0"/>
              <a:t>etc</a:t>
            </a:r>
          </a:p>
        </p:txBody>
      </p:sp>
      <p:pic>
        <p:nvPicPr>
          <p:cNvPr id="6" name="Picture 2" descr="https://upload.wikimedia.org/wikipedia/commons/thumb/3/30/Del.icio.us_old_logo.svg/1920px-Del.icio.us_old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6" y="5267175"/>
            <a:ext cx="3157795" cy="87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go of BibSonom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5301208"/>
            <a:ext cx="2641476" cy="8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3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Types of Social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/>
              <a:t>Virtual Worlds</a:t>
            </a:r>
          </a:p>
          <a:p>
            <a:pPr lvl="1"/>
            <a:r>
              <a:rPr lang="en-GB"/>
              <a:t>Virtual worlds is </a:t>
            </a:r>
            <a:r>
              <a:rPr lang="en-GB">
                <a:solidFill>
                  <a:srgbClr val="FF0000"/>
                </a:solidFill>
              </a:rPr>
              <a:t>computer-generated online environments</a:t>
            </a:r>
            <a:r>
              <a:rPr lang="en-GB"/>
              <a:t>. It can </a:t>
            </a:r>
            <a:r>
              <a:rPr lang="en-GB"/>
              <a:t>take </a:t>
            </a:r>
            <a:r>
              <a:rPr lang="en-GB" smtClean="0"/>
              <a:t>the form </a:t>
            </a:r>
            <a:r>
              <a:rPr lang="en-GB"/>
              <a:t>of a three-dimensional (3-D) virtual social world (e.g., </a:t>
            </a:r>
            <a:r>
              <a:rPr lang="en-GB"/>
              <a:t>Second </a:t>
            </a:r>
            <a:r>
              <a:rPr lang="en-GB" smtClean="0"/>
              <a:t>Life) where </a:t>
            </a:r>
            <a:r>
              <a:rPr lang="en-GB"/>
              <a:t>people digitally represent themselves in the form of </a:t>
            </a:r>
            <a:r>
              <a:rPr lang="en-GB"/>
              <a:t>avatars </a:t>
            </a:r>
            <a:r>
              <a:rPr lang="en-GB" smtClean="0"/>
              <a:t>and interact </a:t>
            </a:r>
            <a:r>
              <a:rPr lang="en-GB"/>
              <a:t>with others through text and </a:t>
            </a:r>
            <a:r>
              <a:rPr lang="en-GB"/>
              <a:t>voice </a:t>
            </a:r>
            <a:r>
              <a:rPr lang="en-GB" smtClean="0"/>
              <a:t>messaging</a:t>
            </a:r>
          </a:p>
          <a:p>
            <a:pPr lvl="1"/>
            <a:r>
              <a:rPr lang="en-GB" smtClean="0"/>
              <a:t>Examples: Metaverse</a:t>
            </a:r>
          </a:p>
          <a:p>
            <a:r>
              <a:rPr lang="en-GB" b="1" smtClean="0"/>
              <a:t>Mobile Apps</a:t>
            </a:r>
          </a:p>
          <a:p>
            <a:pPr lvl="1"/>
            <a:r>
              <a:rPr lang="en-GB"/>
              <a:t>Mobile </a:t>
            </a:r>
            <a:r>
              <a:rPr lang="en-GB"/>
              <a:t>apps </a:t>
            </a:r>
            <a:r>
              <a:rPr lang="en-GB" smtClean="0"/>
              <a:t>are </a:t>
            </a:r>
            <a:r>
              <a:rPr lang="en-GB" smtClean="0">
                <a:solidFill>
                  <a:srgbClr val="FF0000"/>
                </a:solidFill>
              </a:rPr>
              <a:t>special-purpose </a:t>
            </a:r>
            <a:r>
              <a:rPr lang="en-GB">
                <a:solidFill>
                  <a:srgbClr val="FF0000"/>
                </a:solidFill>
              </a:rPr>
              <a:t>tools </a:t>
            </a:r>
            <a:r>
              <a:rPr lang="en-GB"/>
              <a:t>developed to perform a variety of activities </a:t>
            </a:r>
            <a:r>
              <a:rPr lang="en-GB"/>
              <a:t>we </a:t>
            </a:r>
            <a:r>
              <a:rPr lang="en-GB" smtClean="0"/>
              <a:t>do every </a:t>
            </a:r>
            <a:r>
              <a:rPr lang="en-GB"/>
              <a:t>day while on the move, such as communicating, </a:t>
            </a:r>
            <a:r>
              <a:rPr lang="en-GB"/>
              <a:t>social </a:t>
            </a:r>
            <a:r>
              <a:rPr lang="en-GB" smtClean="0"/>
              <a:t>networking, sharing </a:t>
            </a:r>
            <a:r>
              <a:rPr lang="en-GB"/>
              <a:t>information, and </a:t>
            </a:r>
            <a:r>
              <a:rPr lang="en-GB"/>
              <a:t>shopping</a:t>
            </a:r>
            <a:r>
              <a:rPr lang="en-GB" smtClean="0"/>
              <a:t>.</a:t>
            </a:r>
          </a:p>
          <a:p>
            <a:pPr lvl="1"/>
            <a:r>
              <a:rPr lang="en-GB" smtClean="0"/>
              <a:t>Examples: Tokopedia, Shopee, Gojek, etc</a:t>
            </a:r>
            <a:endParaRPr lang="en-GB"/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43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02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4800" smtClean="0">
                <a:solidFill>
                  <a:schemeClr val="tx1"/>
                </a:solidFill>
              </a:rPr>
              <a:t>SOCIAL MEDIA </a:t>
            </a:r>
            <a:r>
              <a:rPr lang="en-ID" sz="4800" smtClean="0">
                <a:solidFill>
                  <a:srgbClr val="FF0000"/>
                </a:solidFill>
              </a:rPr>
              <a:t>UNDERSTANDING</a:t>
            </a:r>
            <a:endParaRPr lang="id-ID" sz="4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8128" y="2132856"/>
            <a:ext cx="5904656" cy="5904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Social Media Terminologies: Facebook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smtClean="0">
                <a:solidFill>
                  <a:srgbClr val="000000"/>
                </a:solidFill>
              </a:rPr>
              <a:t>Facebook </a:t>
            </a:r>
            <a:r>
              <a:rPr lang="en-GB" b="1">
                <a:solidFill>
                  <a:srgbClr val="000000"/>
                </a:solidFill>
              </a:rPr>
              <a:t>structure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News </a:t>
            </a:r>
            <a:r>
              <a:rPr lang="en-GB">
                <a:solidFill>
                  <a:srgbClr val="000000"/>
                </a:solidFill>
              </a:rPr>
              <a:t>Feed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Friends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Wall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Timeline (Pages)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Likes </a:t>
            </a:r>
            <a:r>
              <a:rPr lang="en-GB">
                <a:solidFill>
                  <a:srgbClr val="000000"/>
                </a:solidFill>
              </a:rPr>
              <a:t>and Reactions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Comments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Messages </a:t>
            </a:r>
            <a:r>
              <a:rPr lang="en-GB">
                <a:solidFill>
                  <a:srgbClr val="000000"/>
                </a:solidFill>
              </a:rPr>
              <a:t>and inbox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Notifications</a:t>
            </a:r>
            <a:endParaRPr lang="en-GB">
              <a:solidFill>
                <a:srgbClr val="000000"/>
              </a:solidFill>
            </a:endParaRPr>
          </a:p>
          <a:p>
            <a:pPr lvl="1"/>
            <a:r>
              <a:rPr lang="en-ID" smtClean="0">
                <a:solidFill>
                  <a:srgbClr val="000000"/>
                </a:solidFill>
              </a:rPr>
              <a:t>Groups</a:t>
            </a:r>
            <a:endParaRPr lang="en-ID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D" b="1" smtClean="0">
                <a:solidFill>
                  <a:srgbClr val="000000"/>
                </a:solidFill>
              </a:rPr>
              <a:t>Applications</a:t>
            </a:r>
            <a:endParaRPr lang="en-ID" b="1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Events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Marketplace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Notes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Places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Platform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</a:t>
            </a:r>
            <a:r>
              <a:rPr lang="en-ID" sz="2000">
                <a:solidFill>
                  <a:srgbClr val="000000"/>
                </a:solidFill>
              </a:rPr>
              <a:t>Questions</a:t>
            </a: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Photos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Videos (Live streaming, Controversial use)</a:t>
            </a:r>
            <a:endParaRPr lang="en-ID" sz="2000">
              <a:solidFill>
                <a:srgbClr val="000000"/>
              </a:solidFill>
            </a:endParaRP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</a:t>
            </a:r>
            <a:r>
              <a:rPr lang="en-ID" sz="2000">
                <a:solidFill>
                  <a:srgbClr val="000000"/>
                </a:solidFill>
              </a:rPr>
              <a:t>Paper</a:t>
            </a: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</a:t>
            </a:r>
            <a:r>
              <a:rPr lang="en-ID" sz="2000">
                <a:solidFill>
                  <a:srgbClr val="000000"/>
                </a:solidFill>
              </a:rPr>
              <a:t>Mentions</a:t>
            </a: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</a:t>
            </a:r>
            <a:r>
              <a:rPr lang="en-ID" sz="2000">
                <a:solidFill>
                  <a:srgbClr val="000000"/>
                </a:solidFill>
              </a:rPr>
              <a:t>Moments</a:t>
            </a:r>
          </a:p>
          <a:p>
            <a:pPr lvl="1"/>
            <a:r>
              <a:rPr lang="en-ID" sz="2000" smtClean="0">
                <a:solidFill>
                  <a:srgbClr val="000000"/>
                </a:solidFill>
              </a:rPr>
              <a:t>Facebook Gaming</a:t>
            </a:r>
            <a:endParaRPr lang="en-ID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7600" y="1916832"/>
            <a:ext cx="6264696" cy="6264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Social Media Terminologies: Twitter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3200" b="1">
                <a:solidFill>
                  <a:srgbClr val="000000"/>
                </a:solidFill>
              </a:rPr>
              <a:t>Twitter terminologies:</a:t>
            </a:r>
          </a:p>
          <a:p>
            <a:pPr lvl="1"/>
            <a:r>
              <a:rPr lang="en-GB" sz="2800" smtClean="0">
                <a:solidFill>
                  <a:srgbClr val="000000"/>
                </a:solidFill>
              </a:rPr>
              <a:t>Tweet (now 280 char)</a:t>
            </a:r>
            <a:endParaRPr lang="en-GB" sz="2800">
              <a:solidFill>
                <a:srgbClr val="000000"/>
              </a:solidFill>
            </a:endParaRPr>
          </a:p>
          <a:p>
            <a:pPr lvl="1"/>
            <a:r>
              <a:rPr lang="en-GB" sz="2800">
                <a:solidFill>
                  <a:srgbClr val="000000"/>
                </a:solidFill>
              </a:rPr>
              <a:t>Retweet (RT)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Direct message (DM)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Following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Follower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Mention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Hashtag </a:t>
            </a:r>
            <a:r>
              <a:rPr lang="en-GB" sz="2800" smtClean="0">
                <a:solidFill>
                  <a:srgbClr val="000000"/>
                </a:solidFill>
              </a:rPr>
              <a:t>(#)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D" b="1" smtClean="0">
                <a:solidFill>
                  <a:srgbClr val="000000"/>
                </a:solidFill>
              </a:rPr>
              <a:t>Features</a:t>
            </a:r>
            <a:r>
              <a:rPr lang="en-ID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Tweet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Lists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Moments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Trendings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Polls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Streaming video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Spaces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Fleets</a:t>
            </a:r>
          </a:p>
          <a:p>
            <a:pPr lvl="1"/>
            <a:r>
              <a:rPr lang="en-ID" smtClean="0">
                <a:solidFill>
                  <a:srgbClr val="000000"/>
                </a:solidFill>
              </a:rPr>
              <a:t>GIF Search</a:t>
            </a:r>
            <a:endParaRPr lang="en-ID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0176" y="2348880"/>
            <a:ext cx="5211278" cy="5485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Social Media Terminologies: Instagram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3200" b="1" smtClean="0">
                <a:solidFill>
                  <a:srgbClr val="000000"/>
                </a:solidFill>
              </a:rPr>
              <a:t>IG Terminologies:</a:t>
            </a:r>
            <a:endParaRPr lang="en-GB" sz="3200" b="1">
              <a:solidFill>
                <a:srgbClr val="000000"/>
              </a:solidFill>
            </a:endParaRPr>
          </a:p>
          <a:p>
            <a:pPr lvl="1"/>
            <a:r>
              <a:rPr lang="en-GB" smtClean="0">
                <a:solidFill>
                  <a:srgbClr val="000000"/>
                </a:solidFill>
              </a:rPr>
              <a:t>Bio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Caption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Comments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Filters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Followers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Hashtag</a:t>
            </a:r>
          </a:p>
          <a:p>
            <a:pPr lvl="1"/>
            <a:r>
              <a:rPr lang="en-GB">
                <a:solidFill>
                  <a:srgbClr val="000000"/>
                </a:solidFill>
              </a:rPr>
              <a:t>Instagram </a:t>
            </a:r>
            <a:r>
              <a:rPr lang="en-GB" smtClean="0">
                <a:solidFill>
                  <a:srgbClr val="000000"/>
                </a:solidFill>
              </a:rPr>
              <a:t>Live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Like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Post</a:t>
            </a:r>
          </a:p>
          <a:p>
            <a:pPr lvl="1"/>
            <a:r>
              <a:rPr lang="en-GB" smtClean="0">
                <a:solidFill>
                  <a:srgbClr val="000000"/>
                </a:solidFill>
              </a:rPr>
              <a:t>Story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3200" b="1">
                <a:solidFill>
                  <a:srgbClr val="000000"/>
                </a:solidFill>
              </a:rPr>
              <a:t>Main Features: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Photos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Videos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Reels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IGTV (IG Live)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Stories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Messenger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Shopping</a:t>
            </a:r>
          </a:p>
          <a:p>
            <a:pPr lvl="1"/>
            <a:r>
              <a:rPr lang="en-GB" sz="2800">
                <a:solidFill>
                  <a:srgbClr val="000000"/>
                </a:solidFill>
              </a:rPr>
              <a:t>Search </a:t>
            </a:r>
            <a:r>
              <a:rPr lang="en-GB" sz="2800">
                <a:solidFill>
                  <a:srgbClr val="000000"/>
                </a:solidFill>
              </a:rPr>
              <a:t>&amp; </a:t>
            </a:r>
            <a:r>
              <a:rPr lang="en-GB" sz="2800" smtClean="0">
                <a:solidFill>
                  <a:srgbClr val="000000"/>
                </a:solidFill>
              </a:rPr>
              <a:t>Explore</a:t>
            </a:r>
            <a:endParaRPr lang="en-GB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04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 can be collected from social media?</a:t>
            </a:r>
            <a:endParaRPr lang="en-ID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Engagement: Clicks, comments, shares, etc.</a:t>
            </a:r>
          </a:p>
          <a:p>
            <a:r>
              <a:rPr lang="en-GB"/>
              <a:t>Reach</a:t>
            </a:r>
          </a:p>
          <a:p>
            <a:r>
              <a:rPr lang="en-GB"/>
              <a:t>Impressions and video views</a:t>
            </a:r>
          </a:p>
          <a:p>
            <a:r>
              <a:rPr lang="en-GB"/>
              <a:t>Follower count and growth over time</a:t>
            </a:r>
          </a:p>
          <a:p>
            <a:r>
              <a:rPr lang="en-GB"/>
              <a:t>Profile visits</a:t>
            </a:r>
          </a:p>
          <a:p>
            <a:r>
              <a:rPr lang="en-GB"/>
              <a:t>Brand sentiment</a:t>
            </a:r>
          </a:p>
          <a:p>
            <a:r>
              <a:rPr lang="en-GB"/>
              <a:t>Social share of voice</a:t>
            </a:r>
          </a:p>
          <a:p>
            <a:r>
              <a:rPr lang="en-GB"/>
              <a:t>Demographic data: age, gender, location, language, behaviors, etc.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638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Previous Studies in Social Media </a:t>
            </a:r>
            <a:endParaRPr lang="en-ID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128883"/>
              </p:ext>
            </p:extLst>
          </p:nvPr>
        </p:nvGraphicFramePr>
        <p:xfrm>
          <a:off x="609600" y="1371600"/>
          <a:ext cx="10972800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18048">
                  <a:extLst>
                    <a:ext uri="{9D8B030D-6E8A-4147-A177-3AD203B41FA5}">
                      <a16:colId xmlns:a16="http://schemas.microsoft.com/office/drawing/2014/main" val="4272035878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912753032"/>
                    </a:ext>
                  </a:extLst>
                </a:gridCol>
                <a:gridCol w="1745352">
                  <a:extLst>
                    <a:ext uri="{9D8B030D-6E8A-4147-A177-3AD203B41FA5}">
                      <a16:colId xmlns:a16="http://schemas.microsoft.com/office/drawing/2014/main" val="3472814185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651790206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44742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Platform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 Scholar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Garuda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IEEE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DOAJ</a:t>
                      </a:r>
                      <a:endParaRPr lang="en-ID" sz="24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2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Twitter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7.840.000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1.258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9.074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6.038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75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Facebook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7.120.000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1.327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7.634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7.591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Youtube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6.600.000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1.502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3.145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3.048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2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Linkedin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4.230.000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507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7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Instagram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2.480.000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2.932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659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2.385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66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Github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2.000.000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6.241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1.088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574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Whatsapp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600.000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1.179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1.988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7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Telegram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548.000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307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375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5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Tiktok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44.600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197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240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152</a:t>
                      </a:r>
                      <a:endParaRPr lang="en-ID" sz="240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33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References / Books</a:t>
            </a:r>
            <a:endParaRPr lang="id-ID" dirty="0"/>
          </a:p>
        </p:txBody>
      </p:sp>
      <p:pic>
        <p:nvPicPr>
          <p:cNvPr id="4098" name="Picture 2" descr="Book cover Seven Layers of Social Media Analytics: Mining Business Insights from Social Media Text, Actions, Networks, Hyperlinks, Apps, Search Engine, and Location Dat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24" y="1844824"/>
            <a:ext cx="1861892" cy="272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0" name="Picture 4" descr="Book cover Social Media Data Mining and Analy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41" y="1844825"/>
            <a:ext cx="2175525" cy="272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2" name="Picture 6" descr="Book cover Python Social Media Analytics: Analyze and visualize data from Twitter, Youtube, GitHub, and m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48" y="1844824"/>
            <a:ext cx="2210996" cy="272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4" name="Picture 8" descr="Book cover Social Media Analytics and Practical Applications: The Change to the Competition Landscap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09" y="1844824"/>
            <a:ext cx="1684568" cy="272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9916" y="1848793"/>
            <a:ext cx="2060623" cy="2717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Best Social Media Exchange Sites Lis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" y="-27384"/>
            <a:ext cx="12184178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04864"/>
            <a:ext cx="12192000" cy="2520280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D" sz="6600" b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 </a:t>
            </a:r>
            <a:r>
              <a:rPr lang="en-ID" sz="66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endParaRPr lang="en-ID" sz="6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5340" y="4149080"/>
            <a:ext cx="388131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0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Achmad Solichin, S.Kom., M.T.I.</a:t>
            </a:r>
            <a:endParaRPr lang="en-ID" sz="20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2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Best Social Media Exchange Sites Lis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" y="-27384"/>
            <a:ext cx="12184178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2204864"/>
            <a:ext cx="12192000" cy="252028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 are </a:t>
            </a:r>
            <a:r>
              <a:rPr lang="en-GB" sz="360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technologies and </a:t>
            </a:r>
            <a:r>
              <a:rPr lang="en-GB" sz="360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channels that facilitate the </a:t>
            </a:r>
            <a:r>
              <a:rPr lang="en-GB" sz="360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creation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360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information, ideas, interests, and other forms of expression through </a:t>
            </a:r>
            <a:r>
              <a:rPr lang="en-GB" sz="360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communities</a:t>
            </a:r>
            <a:r>
              <a:rPr lang="en-GB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networks</a:t>
            </a:r>
            <a:endParaRPr lang="en-ID" sz="3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4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>
                <a:solidFill>
                  <a:srgbClr val="000000"/>
                </a:solidFill>
              </a:rPr>
              <a:t>Social Media in Number</a:t>
            </a:r>
            <a:endParaRPr lang="en-ID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726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Social Media in Global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72816"/>
            <a:ext cx="7576779" cy="3597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8904313" y="2492896"/>
            <a:ext cx="25202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social media users =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58.4%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total population</a:t>
            </a:r>
            <a:endParaRPr lang="en-ID" sz="3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Social Media in Indonesia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72816"/>
            <a:ext cx="7639394" cy="3384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8904313" y="2492896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Indonesian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social media users =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68.9%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total population</a:t>
            </a:r>
            <a:endParaRPr lang="en-ID" sz="3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6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Social Media in Indonesia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72816"/>
            <a:ext cx="7614041" cy="3530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8904313" y="2492896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Daily time spent using social media is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hours 17 minutes</a:t>
            </a:r>
            <a:r>
              <a:rPr lang="en-ID" sz="3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3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Social Media in Indonesia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56792"/>
            <a:ext cx="9793088" cy="48632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35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43705</TotalTime>
  <Words>1059</Words>
  <Application>Microsoft Office PowerPoint</Application>
  <PresentationFormat>Widescreen</PresentationFormat>
  <Paragraphs>199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Verdana</vt:lpstr>
      <vt:lpstr>Wingdings</vt:lpstr>
      <vt:lpstr>powerpoint-template-apr7</vt:lpstr>
      <vt:lpstr>FAKULTAS TEKNOLOGI INFORMASI</vt:lpstr>
      <vt:lpstr>SOCIAL MEDIA UNDERSTANDING</vt:lpstr>
      <vt:lpstr>PowerPoint Presentation</vt:lpstr>
      <vt:lpstr>PowerPoint Presentation</vt:lpstr>
      <vt:lpstr>Social Media in Number</vt:lpstr>
      <vt:lpstr>Social Media in Global</vt:lpstr>
      <vt:lpstr>Social Media in Indonesia</vt:lpstr>
      <vt:lpstr>Social Media in Indonesia</vt:lpstr>
      <vt:lpstr>Social Media in Indonesia</vt:lpstr>
      <vt:lpstr>Social Media in Indonesia</vt:lpstr>
      <vt:lpstr>Types of Social Media</vt:lpstr>
      <vt:lpstr>Types of Social Media</vt:lpstr>
      <vt:lpstr>Types of Social Media</vt:lpstr>
      <vt:lpstr>Types of Social Media</vt:lpstr>
      <vt:lpstr>Example of Blogs</vt:lpstr>
      <vt:lpstr>Types of Social Media</vt:lpstr>
      <vt:lpstr>Types of Social Media</vt:lpstr>
      <vt:lpstr>Types of Social Media</vt:lpstr>
      <vt:lpstr>Types of Social Media</vt:lpstr>
      <vt:lpstr>Social Media Terminologies: Facebook</vt:lpstr>
      <vt:lpstr>Social Media Terminologies: Twitter</vt:lpstr>
      <vt:lpstr>Social Media Terminologies: Instagram</vt:lpstr>
      <vt:lpstr>What data can be collected from social media?</vt:lpstr>
      <vt:lpstr>Previous Studies in Social Media </vt:lpstr>
      <vt:lpstr>References / Books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948</cp:revision>
  <dcterms:created xsi:type="dcterms:W3CDTF">2011-05-21T14:11:58Z</dcterms:created>
  <dcterms:modified xsi:type="dcterms:W3CDTF">2022-04-01T17:50:20Z</dcterms:modified>
</cp:coreProperties>
</file>